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67" r:id="rId4"/>
    <p:sldId id="265" r:id="rId5"/>
    <p:sldId id="282" r:id="rId6"/>
    <p:sldId id="285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601A1-A884-4B4E-9E65-F291078A34F8}" v="4" dt="2022-08-09T19:45:08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010A-BD45-4A08-A066-3E371D49D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280B-EF80-40B5-9042-2DBC0BB2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D10C-EE4F-4C7C-81E8-B6E98BF2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26127-E4D9-4F9E-998E-77A47B4D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9733-156C-437C-8A99-82150FEE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BCD5-5604-480E-8C39-1CEA3A52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5A0A0-A2BF-4781-8DED-7B12D2E82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20D4F-1ECA-415D-B3AE-10961EE1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4404D-DBAF-4075-9582-C0159A21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5CC5-D1A1-4B0F-B40C-4078D24E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3FDFC1-2294-40C4-8FA7-85BE74083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04450-FFEF-4DA8-9428-65DADCA4D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3C774-BCC5-49BB-A461-8C13D338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22EBB-B2EF-411E-A77C-743FA41B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4CC89-AE46-4FBF-BC60-47E71D29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BDD-8FB5-46AE-998F-1388208F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EF07-838F-414D-BC1B-AE1B43FB3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95A-C63E-47FD-B88A-F4E86ED1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7782-A00C-4DB6-BB41-25587339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46DBB-3ADF-48C1-83CD-F11FD1F4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BD53-B71E-4BBC-BACE-56C7A4A9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A72C-1C46-4CEA-8D47-7A58252CF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BDB18-98F9-4272-AA13-B5E03626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FB25-BE4D-4EBC-B3D3-18655F23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1F0F-CD02-4DCC-A6BF-061C403B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0D4F-F0E7-4562-BA71-D445E9FC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8F4EA-6994-4293-872E-26E2275F1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7BC04-F11E-4CEB-922F-4747A26D6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9CB6C-A592-47AA-BE65-2E36B396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6598C-D372-4F11-838C-F8304337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D4A06-78F5-460A-8F82-E73698DB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A5E1-83C1-4CF6-BE20-82296C46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092CB-EFFA-431D-A216-4B83EEEE1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80D8B-7D44-42BB-A8B2-A093E5055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7CBA0-26DA-4C9F-84D3-11A2D9F16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ADCD3-6F87-4FB0-BA8A-0F95B5FE2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A0C6-DCF3-42CD-9043-149CEB6C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98A9E3-04DF-4707-9396-18C7E44C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F3CFD-6E68-48D1-B362-C9918C76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1ACA-B8CD-47AF-A59F-A0CEBDBF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766FA-867D-425D-B08C-47F1B482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F3B8A-7016-4FC6-B962-17ACDBD4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76E54-88EC-4DA8-935C-45CBC9B9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A6103-F16F-4D4F-929F-B84E5F6E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C4EAF-1922-4A8F-B13C-17FBBF95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9B95F-A339-4046-9A4B-1D21A075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7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078B-0364-4DE7-BD52-3C956F9C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09264-90E9-4236-8B40-6B55C317E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96729-0842-4194-8595-AD8DC6F44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18076-C729-4FE2-A0D2-B42C865B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9C4C9-C503-4EE4-BF9F-5FC1C8D0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FCF1-E576-4D92-B369-620C191E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EC20-1E37-4B16-9AB3-E9E5233D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57BF9-223A-4B47-8A84-6912DBF4B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423EE-166B-4952-BEBB-B03DA9B53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2396-2DBE-473C-83B1-BE94792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0CC39-CFE9-4F8A-BF63-EFA938EA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19903-E3C9-4589-A4B5-26E9A849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5C0EB-01ED-4292-BA87-D2A3545F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0678F-AB3E-4CCF-9074-CE8857B8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15EA8-54A5-4763-A243-B3C5F6643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908C2-EB3B-4F64-AEFB-4AA1B20D277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6D37-F215-4150-A9BF-8351DC957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1C154-D2B8-4482-B727-CF0BFFB47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F0F10-620F-4E64-9ED4-436394C23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2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lkc.ohs.acf.hhs.gov/policy/sec-640-allotment-funds-limitations-assistanc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C89A-53DE-4E08-BA4A-CDEB7CC18334}"/>
              </a:ext>
            </a:extLst>
          </p:cNvPr>
          <p:cNvGrpSpPr/>
          <p:nvPr/>
        </p:nvGrpSpPr>
        <p:grpSpPr>
          <a:xfrm>
            <a:off x="0" y="1"/>
            <a:ext cx="12192000" cy="1765300"/>
            <a:chOff x="0" y="0"/>
            <a:chExt cx="12192000" cy="213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80AB8-D8D4-4D06-8149-BFF2E7F7BA28}"/>
                </a:ext>
              </a:extLst>
            </p:cNvPr>
            <p:cNvSpPr/>
            <p:nvPr/>
          </p:nvSpPr>
          <p:spPr>
            <a:xfrm>
              <a:off x="0" y="1066800"/>
              <a:ext cx="121920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4DB68-5EDE-40F3-9F01-367E6A14AAB1}"/>
                </a:ext>
              </a:extLst>
            </p:cNvPr>
            <p:cNvSpPr/>
            <p:nvPr/>
          </p:nvSpPr>
          <p:spPr>
            <a:xfrm>
              <a:off x="0" y="0"/>
              <a:ext cx="12192000" cy="1397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0154B1-EDDE-4EDE-8211-0ACE7C9A339B}"/>
              </a:ext>
            </a:extLst>
          </p:cNvPr>
          <p:cNvSpPr txBox="1"/>
          <p:nvPr/>
        </p:nvSpPr>
        <p:spPr>
          <a:xfrm>
            <a:off x="1812020" y="2575927"/>
            <a:ext cx="7595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0" dirty="0">
                <a:effectLst/>
                <a:latin typeface="Roboto" panose="02000000000000000000" pitchFamily="2" charset="0"/>
              </a:rPr>
              <a:t>Non-Federal Match</a:t>
            </a:r>
          </a:p>
        </p:txBody>
      </p:sp>
    </p:spTree>
    <p:extLst>
      <p:ext uri="{BB962C8B-B14F-4D97-AF65-F5344CB8AC3E}">
        <p14:creationId xmlns:p14="http://schemas.microsoft.com/office/powerpoint/2010/main" val="232896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C89A-53DE-4E08-BA4A-CDEB7CC18334}"/>
              </a:ext>
            </a:extLst>
          </p:cNvPr>
          <p:cNvGrpSpPr/>
          <p:nvPr/>
        </p:nvGrpSpPr>
        <p:grpSpPr>
          <a:xfrm>
            <a:off x="0" y="1"/>
            <a:ext cx="12192000" cy="1765300"/>
            <a:chOff x="0" y="0"/>
            <a:chExt cx="12192000" cy="213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80AB8-D8D4-4D06-8149-BFF2E7F7BA28}"/>
                </a:ext>
              </a:extLst>
            </p:cNvPr>
            <p:cNvSpPr/>
            <p:nvPr/>
          </p:nvSpPr>
          <p:spPr>
            <a:xfrm>
              <a:off x="0" y="1066800"/>
              <a:ext cx="121920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4DB68-5EDE-40F3-9F01-367E6A14AAB1}"/>
                </a:ext>
              </a:extLst>
            </p:cNvPr>
            <p:cNvSpPr/>
            <p:nvPr/>
          </p:nvSpPr>
          <p:spPr>
            <a:xfrm>
              <a:off x="0" y="0"/>
              <a:ext cx="12192000" cy="1397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0154B1-EDDE-4EDE-8211-0ACE7C9A339B}"/>
              </a:ext>
            </a:extLst>
          </p:cNvPr>
          <p:cNvSpPr txBox="1"/>
          <p:nvPr/>
        </p:nvSpPr>
        <p:spPr>
          <a:xfrm>
            <a:off x="1828799" y="236835"/>
            <a:ext cx="759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Non-Federal 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C72D2-23AA-4276-8605-C03B493DF36E}"/>
              </a:ext>
            </a:extLst>
          </p:cNvPr>
          <p:cNvSpPr txBox="1"/>
          <p:nvPr/>
        </p:nvSpPr>
        <p:spPr>
          <a:xfrm>
            <a:off x="400240" y="2038502"/>
            <a:ext cx="110399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1" i="0" dirty="0">
                <a:effectLst/>
                <a:latin typeface="Roboto" panose="02000000000000000000" pitchFamily="2" charset="0"/>
              </a:rPr>
              <a:t>1303.4 Federal financial assistance, non-federal match, and waiver requirements.</a:t>
            </a:r>
          </a:p>
          <a:p>
            <a:r>
              <a:rPr lang="en-US" sz="2400" dirty="0">
                <a:effectLst/>
              </a:rPr>
              <a:t>In accordance with section </a:t>
            </a:r>
            <a:r>
              <a:rPr lang="en-US" sz="2400" b="0" u="none" strike="noStrike" dirty="0">
                <a:effectLst/>
                <a:hlinkClick r:id="rId2" tooltip="Go to the web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640</a:t>
            </a:r>
            <a:r>
              <a:rPr lang="en-US" sz="2400" dirty="0">
                <a:effectLst/>
              </a:rPr>
              <a:t>(b) of the Act, federal financial assistance to a grantee will not exceed 80 percent of the approved total program costs. A grantee </a:t>
            </a:r>
            <a:r>
              <a:rPr lang="en-US" sz="2400" dirty="0">
                <a:effectLst/>
                <a:highlight>
                  <a:srgbClr val="FFFF00"/>
                </a:highlight>
              </a:rPr>
              <a:t>must contribute 20 percent as non-federal match each budget period</a:t>
            </a:r>
            <a:r>
              <a:rPr lang="en-US" sz="2400" dirty="0">
                <a:effectLst/>
              </a:rPr>
              <a:t>. The responsible HHS official may approve a waiver of all or a portion of the non-federal match requirement on the basis of the grantee’s written application submitted for the budget period and any supporting evidence the responsible HHS official requires. In deciding whether to grant a waiver, the responsible HHS official will consider the circumstances specified at section </a:t>
            </a:r>
            <a:r>
              <a:rPr lang="en-US" sz="2400" b="0" strike="noStrike" dirty="0">
                <a:effectLst/>
              </a:rPr>
              <a:t> 640</a:t>
            </a:r>
            <a:r>
              <a:rPr lang="en-US" sz="2400" dirty="0">
                <a:effectLst/>
              </a:rPr>
              <a:t>(b) of the Act and whether the grantee has made a reasonable effort to comply with the non-federal match requirement.</a:t>
            </a:r>
          </a:p>
        </p:txBody>
      </p:sp>
    </p:spTree>
    <p:extLst>
      <p:ext uri="{BB962C8B-B14F-4D97-AF65-F5344CB8AC3E}">
        <p14:creationId xmlns:p14="http://schemas.microsoft.com/office/powerpoint/2010/main" val="207398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C89A-53DE-4E08-BA4A-CDEB7CC18334}"/>
              </a:ext>
            </a:extLst>
          </p:cNvPr>
          <p:cNvGrpSpPr/>
          <p:nvPr/>
        </p:nvGrpSpPr>
        <p:grpSpPr>
          <a:xfrm>
            <a:off x="0" y="1"/>
            <a:ext cx="12192000" cy="1765300"/>
            <a:chOff x="0" y="0"/>
            <a:chExt cx="12192000" cy="213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80AB8-D8D4-4D06-8149-BFF2E7F7BA28}"/>
                </a:ext>
              </a:extLst>
            </p:cNvPr>
            <p:cNvSpPr/>
            <p:nvPr/>
          </p:nvSpPr>
          <p:spPr>
            <a:xfrm>
              <a:off x="0" y="1066800"/>
              <a:ext cx="121920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4DB68-5EDE-40F3-9F01-367E6A14AAB1}"/>
                </a:ext>
              </a:extLst>
            </p:cNvPr>
            <p:cNvSpPr/>
            <p:nvPr/>
          </p:nvSpPr>
          <p:spPr>
            <a:xfrm>
              <a:off x="0" y="0"/>
              <a:ext cx="12192000" cy="1397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CF40EE8-8796-40BB-923B-67BB265AAAEF}"/>
              </a:ext>
            </a:extLst>
          </p:cNvPr>
          <p:cNvSpPr txBox="1"/>
          <p:nvPr/>
        </p:nvSpPr>
        <p:spPr>
          <a:xfrm>
            <a:off x="545284" y="2521145"/>
            <a:ext cx="11392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3200" dirty="0"/>
              <a:t>I</a:t>
            </a:r>
            <a:r>
              <a:rPr lang="en-US" sz="3200" dirty="0">
                <a:effectLst/>
              </a:rPr>
              <a:t>n-kind donations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Any non-cash donation, including loaned or volunteers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Meetings held in donated 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Government or college interns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Corporations or municipalities that donate supplies for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Landlords who donate space or discount 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01DE5-2D59-DE32-93C6-333D77CE702E}"/>
              </a:ext>
            </a:extLst>
          </p:cNvPr>
          <p:cNvSpPr txBox="1"/>
          <p:nvPr/>
        </p:nvSpPr>
        <p:spPr>
          <a:xfrm>
            <a:off x="1828799" y="236835"/>
            <a:ext cx="759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Non-Federal Match</a:t>
            </a:r>
          </a:p>
        </p:txBody>
      </p:sp>
    </p:spTree>
    <p:extLst>
      <p:ext uri="{BB962C8B-B14F-4D97-AF65-F5344CB8AC3E}">
        <p14:creationId xmlns:p14="http://schemas.microsoft.com/office/powerpoint/2010/main" val="248544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C89A-53DE-4E08-BA4A-CDEB7CC18334}"/>
              </a:ext>
            </a:extLst>
          </p:cNvPr>
          <p:cNvGrpSpPr/>
          <p:nvPr/>
        </p:nvGrpSpPr>
        <p:grpSpPr>
          <a:xfrm>
            <a:off x="0" y="1"/>
            <a:ext cx="12192000" cy="1765300"/>
            <a:chOff x="0" y="0"/>
            <a:chExt cx="12192000" cy="213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80AB8-D8D4-4D06-8149-BFF2E7F7BA28}"/>
                </a:ext>
              </a:extLst>
            </p:cNvPr>
            <p:cNvSpPr/>
            <p:nvPr/>
          </p:nvSpPr>
          <p:spPr>
            <a:xfrm>
              <a:off x="0" y="1066800"/>
              <a:ext cx="121920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4DB68-5EDE-40F3-9F01-367E6A14AAB1}"/>
                </a:ext>
              </a:extLst>
            </p:cNvPr>
            <p:cNvSpPr/>
            <p:nvPr/>
          </p:nvSpPr>
          <p:spPr>
            <a:xfrm>
              <a:off x="0" y="0"/>
              <a:ext cx="12192000" cy="1397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C8972F-DE10-49C1-9EDD-4DFDE41DD842}"/>
              </a:ext>
            </a:extLst>
          </p:cNvPr>
          <p:cNvSpPr txBox="1"/>
          <p:nvPr/>
        </p:nvSpPr>
        <p:spPr>
          <a:xfrm>
            <a:off x="462792" y="2050465"/>
            <a:ext cx="11266415" cy="456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effectLst/>
                <a:latin typeface="Roboto" panose="02000000000000000000" pitchFamily="2" charset="0"/>
              </a:rPr>
              <a:t>Documenting In-Kind Contributions</a:t>
            </a:r>
          </a:p>
          <a:p>
            <a:r>
              <a:rPr lang="en-US" sz="1600" dirty="0">
                <a:effectLst/>
              </a:rPr>
              <a:t>Documenting in-kind contributions is a key part of a grantee’s fiscal operations. By accurately documenting in-kind expenditures, your program has a record of its financial "sweat equity" for potential funders. Sweat equity is a </a:t>
            </a:r>
            <a:r>
              <a:rPr lang="en-US" sz="1600" u="sng" dirty="0">
                <a:effectLst/>
              </a:rPr>
              <a:t>contribution to a project in the form of time and effort</a:t>
            </a:r>
            <a:r>
              <a:rPr lang="en-US" sz="1600" dirty="0">
                <a:effectLst/>
              </a:rPr>
              <a:t>, as opposed to paying others to perform the same task. </a:t>
            </a:r>
            <a:endParaRPr lang="en-US" sz="1600" u="sng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Ensure that non-federal match efforts support the goals and objectives of the program and grant.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Create an efficient financial management system that maintains individual accounts for both federal and grantee shares.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Treat the receipt and documentation of non-federal match as you do any other significant or important transaction in the program.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Make efforts to generate specific donations of time, space, and goods for which the program has identified needs.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Address these efforts in the annual planning process and treat non-federal match as any other cost of doing business.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Develop a list of rates to be used for volunteer services based upon current prevailing rates for that service.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Determine the value of in-kind contributions such as services, material, equipment, building, and land. Decide the appropriate value of goods or services.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Remember to consider what the cost would be if the goods or services were not donated and needed to be purchased.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ffectLst/>
              </a:rPr>
              <a:t>Give the donor a signed receipt that includes the donor's name and signature, date of donation, description of the item or service, and the estimated value.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Keep a copy of the donor's receipt for the official grantee files.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EC3C64-C66B-16F0-238E-3EBA5BB0349D}"/>
              </a:ext>
            </a:extLst>
          </p:cNvPr>
          <p:cNvSpPr txBox="1"/>
          <p:nvPr/>
        </p:nvSpPr>
        <p:spPr>
          <a:xfrm>
            <a:off x="1828799" y="236835"/>
            <a:ext cx="759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Non-Federal Match</a:t>
            </a:r>
          </a:p>
        </p:txBody>
      </p:sp>
    </p:spTree>
    <p:extLst>
      <p:ext uri="{BB962C8B-B14F-4D97-AF65-F5344CB8AC3E}">
        <p14:creationId xmlns:p14="http://schemas.microsoft.com/office/powerpoint/2010/main" val="139003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C89A-53DE-4E08-BA4A-CDEB7CC18334}"/>
              </a:ext>
            </a:extLst>
          </p:cNvPr>
          <p:cNvGrpSpPr/>
          <p:nvPr/>
        </p:nvGrpSpPr>
        <p:grpSpPr>
          <a:xfrm>
            <a:off x="0" y="1"/>
            <a:ext cx="12192000" cy="1765300"/>
            <a:chOff x="0" y="0"/>
            <a:chExt cx="12192000" cy="213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80AB8-D8D4-4D06-8149-BFF2E7F7BA28}"/>
                </a:ext>
              </a:extLst>
            </p:cNvPr>
            <p:cNvSpPr/>
            <p:nvPr/>
          </p:nvSpPr>
          <p:spPr>
            <a:xfrm>
              <a:off x="0" y="1066800"/>
              <a:ext cx="121920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4DB68-5EDE-40F3-9F01-367E6A14AAB1}"/>
                </a:ext>
              </a:extLst>
            </p:cNvPr>
            <p:cNvSpPr/>
            <p:nvPr/>
          </p:nvSpPr>
          <p:spPr>
            <a:xfrm>
              <a:off x="0" y="0"/>
              <a:ext cx="12192000" cy="1397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C24BF47-578A-F5EE-25EE-31FD161BBD01}"/>
              </a:ext>
            </a:extLst>
          </p:cNvPr>
          <p:cNvSpPr txBox="1"/>
          <p:nvPr/>
        </p:nvSpPr>
        <p:spPr>
          <a:xfrm>
            <a:off x="1828799" y="236835"/>
            <a:ext cx="759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Non-Federal Match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E6E2F-B31D-4723-F07D-D699B6DA2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" b="1957"/>
          <a:stretch/>
        </p:blipFill>
        <p:spPr>
          <a:xfrm>
            <a:off x="3330428" y="1266738"/>
            <a:ext cx="4496500" cy="55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9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C89A-53DE-4E08-BA4A-CDEB7CC18334}"/>
              </a:ext>
            </a:extLst>
          </p:cNvPr>
          <p:cNvGrpSpPr/>
          <p:nvPr/>
        </p:nvGrpSpPr>
        <p:grpSpPr>
          <a:xfrm>
            <a:off x="0" y="1"/>
            <a:ext cx="12192000" cy="1765300"/>
            <a:chOff x="0" y="0"/>
            <a:chExt cx="12192000" cy="213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80AB8-D8D4-4D06-8149-BFF2E7F7BA28}"/>
                </a:ext>
              </a:extLst>
            </p:cNvPr>
            <p:cNvSpPr/>
            <p:nvPr/>
          </p:nvSpPr>
          <p:spPr>
            <a:xfrm>
              <a:off x="0" y="1066800"/>
              <a:ext cx="121920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4DB68-5EDE-40F3-9F01-367E6A14AAB1}"/>
                </a:ext>
              </a:extLst>
            </p:cNvPr>
            <p:cNvSpPr/>
            <p:nvPr/>
          </p:nvSpPr>
          <p:spPr>
            <a:xfrm>
              <a:off x="0" y="0"/>
              <a:ext cx="12192000" cy="1397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C24BF47-578A-F5EE-25EE-31FD161BBD01}"/>
              </a:ext>
            </a:extLst>
          </p:cNvPr>
          <p:cNvSpPr txBox="1"/>
          <p:nvPr/>
        </p:nvSpPr>
        <p:spPr>
          <a:xfrm>
            <a:off x="1828799" y="236835"/>
            <a:ext cx="759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Non-Federal Match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3AD3BD-8CEE-B764-B3FC-009D578B4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b="5314"/>
          <a:stretch/>
        </p:blipFill>
        <p:spPr>
          <a:xfrm>
            <a:off x="3506597" y="1323976"/>
            <a:ext cx="4714614" cy="54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0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C89A-53DE-4E08-BA4A-CDEB7CC18334}"/>
              </a:ext>
            </a:extLst>
          </p:cNvPr>
          <p:cNvGrpSpPr/>
          <p:nvPr/>
        </p:nvGrpSpPr>
        <p:grpSpPr>
          <a:xfrm>
            <a:off x="0" y="1"/>
            <a:ext cx="12192000" cy="1765300"/>
            <a:chOff x="0" y="0"/>
            <a:chExt cx="12192000" cy="213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80AB8-D8D4-4D06-8149-BFF2E7F7BA28}"/>
                </a:ext>
              </a:extLst>
            </p:cNvPr>
            <p:cNvSpPr/>
            <p:nvPr/>
          </p:nvSpPr>
          <p:spPr>
            <a:xfrm>
              <a:off x="0" y="1066800"/>
              <a:ext cx="121920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4DB68-5EDE-40F3-9F01-367E6A14AAB1}"/>
                </a:ext>
              </a:extLst>
            </p:cNvPr>
            <p:cNvSpPr/>
            <p:nvPr/>
          </p:nvSpPr>
          <p:spPr>
            <a:xfrm>
              <a:off x="0" y="0"/>
              <a:ext cx="12192000" cy="1397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C24BF47-578A-F5EE-25EE-31FD161BBD01}"/>
              </a:ext>
            </a:extLst>
          </p:cNvPr>
          <p:cNvSpPr txBox="1"/>
          <p:nvPr/>
        </p:nvSpPr>
        <p:spPr>
          <a:xfrm>
            <a:off x="1828799" y="236835"/>
            <a:ext cx="759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Non-Federal Match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E07E95-E3E3-C54F-CA56-2189B632D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4447"/>
          <a:stretch/>
        </p:blipFill>
        <p:spPr>
          <a:xfrm>
            <a:off x="3481429" y="1323976"/>
            <a:ext cx="4639113" cy="54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0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C89A-53DE-4E08-BA4A-CDEB7CC18334}"/>
              </a:ext>
            </a:extLst>
          </p:cNvPr>
          <p:cNvGrpSpPr/>
          <p:nvPr/>
        </p:nvGrpSpPr>
        <p:grpSpPr>
          <a:xfrm>
            <a:off x="0" y="1"/>
            <a:ext cx="12192000" cy="1765300"/>
            <a:chOff x="0" y="0"/>
            <a:chExt cx="12192000" cy="2133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980AB8-D8D4-4D06-8149-BFF2E7F7BA28}"/>
                </a:ext>
              </a:extLst>
            </p:cNvPr>
            <p:cNvSpPr/>
            <p:nvPr/>
          </p:nvSpPr>
          <p:spPr>
            <a:xfrm>
              <a:off x="0" y="1066800"/>
              <a:ext cx="121920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44DB68-5EDE-40F3-9F01-367E6A14AAB1}"/>
                </a:ext>
              </a:extLst>
            </p:cNvPr>
            <p:cNvSpPr/>
            <p:nvPr/>
          </p:nvSpPr>
          <p:spPr>
            <a:xfrm>
              <a:off x="0" y="0"/>
              <a:ext cx="12192000" cy="1397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C24BF47-578A-F5EE-25EE-31FD161BBD01}"/>
              </a:ext>
            </a:extLst>
          </p:cNvPr>
          <p:cNvSpPr txBox="1"/>
          <p:nvPr/>
        </p:nvSpPr>
        <p:spPr>
          <a:xfrm>
            <a:off x="1828799" y="236835"/>
            <a:ext cx="759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Non-Federal Match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4BF69-845E-43C1-0549-7FDEADB33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 b="4145"/>
          <a:stretch/>
        </p:blipFill>
        <p:spPr>
          <a:xfrm>
            <a:off x="3269460" y="1262543"/>
            <a:ext cx="4714613" cy="55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1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464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Martinez</dc:creator>
  <cp:lastModifiedBy>Jimmy Zapata</cp:lastModifiedBy>
  <cp:revision>6</cp:revision>
  <dcterms:created xsi:type="dcterms:W3CDTF">2021-03-04T14:56:55Z</dcterms:created>
  <dcterms:modified xsi:type="dcterms:W3CDTF">2022-08-12T21:47:51Z</dcterms:modified>
</cp:coreProperties>
</file>